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61" r:id="rId6"/>
    <p:sldId id="263"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Stile medio 4 - Color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C1204E5-7302-427E-8221-38E6182431A0}" type="datetimeFigureOut">
              <a:rPr lang="it-IT" smtClean="0"/>
              <a:t>08/10/2018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E24636-1F8E-47F8-90CF-A735B46B2992}" type="slidenum">
              <a:rPr lang="it-IT" smtClean="0"/>
              <a:t>‹N›</a:t>
            </a:fld>
            <a:endParaRPr lang="it-IT"/>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16387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Date Placeholder 2"/>
          <p:cNvSpPr>
            <a:spLocks noGrp="1"/>
          </p:cNvSpPr>
          <p:nvPr>
            <p:ph type="dt" sz="half" idx="10"/>
          </p:nvPr>
        </p:nvSpPr>
        <p:spPr/>
        <p:txBody>
          <a:bodyPr/>
          <a:lstStyle/>
          <a:p>
            <a:fld id="{4C1204E5-7302-427E-8221-38E6182431A0}" type="datetimeFigureOut">
              <a:rPr lang="it-IT" smtClean="0"/>
              <a:t>08/10/2018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440914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C1204E5-7302-427E-8221-38E6182431A0}" type="datetimeFigureOut">
              <a:rPr lang="it-IT" smtClean="0"/>
              <a:t>08/10/2018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33316517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C1204E5-7302-427E-8221-38E6182431A0}" type="datetimeFigureOut">
              <a:rPr lang="it-IT" smtClean="0"/>
              <a:t>08/10/2018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E24636-1F8E-47F8-90CF-A735B46B2992}" type="slidenum">
              <a:rPr lang="it-IT" smtClean="0"/>
              <a:t>‹N›</a:t>
            </a:fld>
            <a:endParaRPr lang="it-IT"/>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42914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C1204E5-7302-427E-8221-38E6182431A0}" type="datetimeFigureOut">
              <a:rPr lang="it-IT" smtClean="0"/>
              <a:t>08/10/2018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28089095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C1204E5-7302-427E-8221-38E6182431A0}" type="datetimeFigureOut">
              <a:rPr lang="it-IT" smtClean="0"/>
              <a:t>08/10/2018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E24636-1F8E-47F8-90CF-A735B46B2992}" type="slidenum">
              <a:rPr lang="it-IT" smtClean="0"/>
              <a:t>‹N›</a:t>
            </a:fld>
            <a:endParaRPr lang="it-IT"/>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4883923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a:t>Fare clic per modificare lo stile del titolo dello schema</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a:t>Modifica gli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C1204E5-7302-427E-8221-38E6182431A0}" type="datetimeFigureOut">
              <a:rPr lang="it-IT" smtClean="0"/>
              <a:t>08/10/2018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1859277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1204E5-7302-427E-8221-38E6182431A0}" type="datetimeFigureOut">
              <a:rPr lang="it-IT" smtClean="0"/>
              <a:t>08/10/2018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2884164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1204E5-7302-427E-8221-38E6182431A0}" type="datetimeFigureOut">
              <a:rPr lang="it-IT" smtClean="0"/>
              <a:t>08/10/2018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2629939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idx="1"/>
          </p:nvPr>
        </p:nvSpPr>
        <p:spPr/>
        <p:txBody>
          <a:bodyPr anchor="ct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C1204E5-7302-427E-8221-38E6182431A0}" type="datetimeFigureOut">
              <a:rPr lang="it-IT" smtClean="0"/>
              <a:t>08/10/2018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133117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C1204E5-7302-427E-8221-38E6182431A0}" type="datetimeFigureOut">
              <a:rPr lang="it-IT" smtClean="0"/>
              <a:t>08/10/2018</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344996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C1204E5-7302-427E-8221-38E6182431A0}" type="datetimeFigureOut">
              <a:rPr lang="it-IT" smtClean="0"/>
              <a:t>08/10/2018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35390254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C1204E5-7302-427E-8221-38E6182431A0}" type="datetimeFigureOut">
              <a:rPr lang="it-IT" smtClean="0"/>
              <a:t>08/10/2018</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1191833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C1204E5-7302-427E-8221-38E6182431A0}" type="datetimeFigureOut">
              <a:rPr lang="it-IT" smtClean="0"/>
              <a:t>08/10/2018</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8514416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1204E5-7302-427E-8221-38E6182431A0}" type="datetimeFigureOut">
              <a:rPr lang="it-IT" smtClean="0"/>
              <a:t>08/10/2018</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270449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C1204E5-7302-427E-8221-38E6182431A0}" type="datetimeFigureOut">
              <a:rPr lang="it-IT" smtClean="0"/>
              <a:t>08/10/2018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286685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a:t>Fare clic per modificare lo stile del titolo dello schema</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C1204E5-7302-427E-8221-38E6182431A0}" type="datetimeFigureOut">
              <a:rPr lang="it-IT" smtClean="0"/>
              <a:t>08/10/2018</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7E24636-1F8E-47F8-90CF-A735B46B2992}" type="slidenum">
              <a:rPr lang="it-IT" smtClean="0"/>
              <a:t>‹N›</a:t>
            </a:fld>
            <a:endParaRPr lang="it-IT"/>
          </a:p>
        </p:txBody>
      </p:sp>
    </p:spTree>
    <p:extLst>
      <p:ext uri="{BB962C8B-B14F-4D97-AF65-F5344CB8AC3E}">
        <p14:creationId xmlns:p14="http://schemas.microsoft.com/office/powerpoint/2010/main" val="3596761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4C1204E5-7302-427E-8221-38E6182431A0}" type="datetimeFigureOut">
              <a:rPr lang="it-IT" smtClean="0"/>
              <a:t>08/10/2018</a:t>
            </a:fld>
            <a:endParaRPr lang="it-IT"/>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7E24636-1F8E-47F8-90CF-A735B46B2992}" type="slidenum">
              <a:rPr lang="it-IT" smtClean="0"/>
              <a:t>‹N›</a:t>
            </a:fld>
            <a:endParaRPr lang="it-IT"/>
          </a:p>
        </p:txBody>
      </p:sp>
    </p:spTree>
    <p:extLst>
      <p:ext uri="{BB962C8B-B14F-4D97-AF65-F5344CB8AC3E}">
        <p14:creationId xmlns:p14="http://schemas.microsoft.com/office/powerpoint/2010/main" val="1855087268"/>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2.jp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id="{F1B88D16-9EE7-47E3-B6ED-BF3D53E929F2}"/>
              </a:ext>
            </a:extLst>
          </p:cNvPr>
          <p:cNvSpPr>
            <a:spLocks noGrp="1"/>
          </p:cNvSpPr>
          <p:nvPr>
            <p:ph type="subTitle" idx="1"/>
          </p:nvPr>
        </p:nvSpPr>
        <p:spPr/>
        <p:txBody>
          <a:bodyPr>
            <a:normAutofit fontScale="92500" lnSpcReduction="10000"/>
          </a:bodyPr>
          <a:lstStyle/>
          <a:p>
            <a:pPr algn="ctr"/>
            <a:r>
              <a:rPr lang="en-US" sz="4400" b="1" dirty="0">
                <a:solidFill>
                  <a:schemeClr val="tx1"/>
                </a:solidFill>
                <a:latin typeface="Bahnschrift SemiBold" panose="020B0502040204020203" pitchFamily="34" charset="0"/>
              </a:rPr>
              <a:t>Work-Based </a:t>
            </a:r>
          </a:p>
          <a:p>
            <a:pPr algn="ctr"/>
            <a:r>
              <a:rPr lang="en-US" sz="4400" b="1" dirty="0">
                <a:solidFill>
                  <a:schemeClr val="tx1"/>
                </a:solidFill>
                <a:latin typeface="Bahnschrift SemiBold" panose="020B0502040204020203" pitchFamily="34" charset="0"/>
              </a:rPr>
              <a:t>Tourism, Art and Culture</a:t>
            </a:r>
          </a:p>
          <a:p>
            <a:pPr algn="ctr"/>
            <a:r>
              <a:rPr lang="en-US" b="1" dirty="0">
                <a:solidFill>
                  <a:schemeClr val="tx1"/>
                </a:solidFill>
                <a:latin typeface="Bahnschrift SemiBold" panose="020B0502040204020203" pitchFamily="34" charset="0"/>
              </a:rPr>
              <a:t>Erasmus plus Funded </a:t>
            </a:r>
            <a:endParaRPr lang="en-US" dirty="0">
              <a:solidFill>
                <a:schemeClr val="tx1"/>
              </a:solidFill>
              <a:latin typeface="Bahnschrift SemiBold" panose="020B0502040204020203" pitchFamily="34" charset="0"/>
            </a:endParaRPr>
          </a:p>
          <a:p>
            <a:endParaRPr lang="it-IT" dirty="0"/>
          </a:p>
        </p:txBody>
      </p:sp>
      <p:pic>
        <p:nvPicPr>
          <p:cNvPr id="5" name="Immagine 4">
            <a:extLst>
              <a:ext uri="{FF2B5EF4-FFF2-40B4-BE49-F238E27FC236}">
                <a16:creationId xmlns:a16="http://schemas.microsoft.com/office/drawing/2014/main" id="{AB56EF66-E569-498C-9713-3AE0712D9A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1878" y="757942"/>
            <a:ext cx="5402651" cy="1872698"/>
          </a:xfrm>
          <a:prstGeom prst="rect">
            <a:avLst/>
          </a:prstGeom>
        </p:spPr>
      </p:pic>
      <p:pic>
        <p:nvPicPr>
          <p:cNvPr id="7" name="Immagine 6">
            <a:extLst>
              <a:ext uri="{FF2B5EF4-FFF2-40B4-BE49-F238E27FC236}">
                <a16:creationId xmlns:a16="http://schemas.microsoft.com/office/drawing/2014/main" id="{4258363C-18E5-4763-91C3-D213E9F7410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5624" y="5989320"/>
            <a:ext cx="2246376" cy="868680"/>
          </a:xfrm>
          <a:prstGeom prst="rect">
            <a:avLst/>
          </a:prstGeom>
        </p:spPr>
      </p:pic>
    </p:spTree>
    <p:extLst>
      <p:ext uri="{BB962C8B-B14F-4D97-AF65-F5344CB8AC3E}">
        <p14:creationId xmlns:p14="http://schemas.microsoft.com/office/powerpoint/2010/main" val="2167877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1E97D5-9ED4-4145-AF40-554C22BF6D41}"/>
              </a:ext>
            </a:extLst>
          </p:cNvPr>
          <p:cNvSpPr>
            <a:spLocks noGrp="1"/>
          </p:cNvSpPr>
          <p:nvPr>
            <p:ph type="title"/>
          </p:nvPr>
        </p:nvSpPr>
        <p:spPr>
          <a:xfrm>
            <a:off x="691454" y="-14067"/>
            <a:ext cx="10809092" cy="877667"/>
          </a:xfrm>
        </p:spPr>
        <p:txBody>
          <a:bodyPr>
            <a:normAutofit/>
          </a:bodyPr>
          <a:lstStyle/>
          <a:p>
            <a:pPr algn="ctr"/>
            <a:r>
              <a:rPr lang="it-IT" sz="4800" b="1" cap="none" dirty="0" err="1">
                <a:solidFill>
                  <a:srgbClr val="002060"/>
                </a:solidFill>
                <a:latin typeface="Bahnschrift SemiBold" panose="020B0502040204020203" pitchFamily="34" charset="0"/>
              </a:rPr>
              <a:t>Summary</a:t>
            </a:r>
            <a:endParaRPr lang="it-IT" sz="4800" b="1" cap="none" dirty="0">
              <a:solidFill>
                <a:srgbClr val="002060"/>
              </a:solidFill>
              <a:latin typeface="Bahnschrift SemiBold" panose="020B0502040204020203" pitchFamily="34" charset="0"/>
            </a:endParaRPr>
          </a:p>
        </p:txBody>
      </p:sp>
      <p:sp>
        <p:nvSpPr>
          <p:cNvPr id="3" name="Segnaposto testo 2">
            <a:extLst>
              <a:ext uri="{FF2B5EF4-FFF2-40B4-BE49-F238E27FC236}">
                <a16:creationId xmlns:a16="http://schemas.microsoft.com/office/drawing/2014/main" id="{0928E594-032A-43B1-8446-AFE8EFA1F898}"/>
              </a:ext>
            </a:extLst>
          </p:cNvPr>
          <p:cNvSpPr>
            <a:spLocks noGrp="1"/>
          </p:cNvSpPr>
          <p:nvPr>
            <p:ph type="body" idx="1"/>
          </p:nvPr>
        </p:nvSpPr>
        <p:spPr>
          <a:xfrm>
            <a:off x="698695" y="708853"/>
            <a:ext cx="8431237" cy="5994401"/>
          </a:xfrm>
        </p:spPr>
        <p:txBody>
          <a:bodyPr>
            <a:noAutofit/>
          </a:bodyPr>
          <a:lstStyle/>
          <a:p>
            <a:r>
              <a:rPr lang="en-US" sz="1400" dirty="0">
                <a:solidFill>
                  <a:schemeClr val="tx1"/>
                </a:solidFill>
                <a:latin typeface="Bahnschrift Light" panose="020B0502040204020203" pitchFamily="34" charset="0"/>
              </a:rPr>
              <a:t>The applicant has devised and piloted an Empowering </a:t>
            </a:r>
            <a:r>
              <a:rPr lang="en-US" sz="1400" dirty="0" err="1">
                <a:solidFill>
                  <a:schemeClr val="tx1"/>
                </a:solidFill>
                <a:latin typeface="Bahnschrift Light" panose="020B0502040204020203" pitchFamily="34" charset="0"/>
              </a:rPr>
              <a:t>programme</a:t>
            </a:r>
            <a:r>
              <a:rPr lang="en-US" sz="1400" dirty="0">
                <a:solidFill>
                  <a:schemeClr val="tx1"/>
                </a:solidFill>
                <a:latin typeface="Bahnschrift Light" panose="020B0502040204020203" pitchFamily="34" charset="0"/>
              </a:rPr>
              <a:t> through art and culture called "Museum Mediator" for IVET students which was a great success. We now wish to share and improve the </a:t>
            </a:r>
            <a:r>
              <a:rPr lang="en-US" sz="1400" dirty="0" err="1">
                <a:solidFill>
                  <a:schemeClr val="tx1"/>
                </a:solidFill>
                <a:latin typeface="Bahnschrift Light" panose="020B0502040204020203" pitchFamily="34" charset="0"/>
              </a:rPr>
              <a:t>programme</a:t>
            </a:r>
            <a:r>
              <a:rPr lang="en-US" sz="1400" dirty="0">
                <a:solidFill>
                  <a:schemeClr val="tx1"/>
                </a:solidFill>
                <a:latin typeface="Bahnschrift Light" panose="020B0502040204020203" pitchFamily="34" charset="0"/>
              </a:rPr>
              <a:t> with the help of a network of European partners, working together towards achieving transparency and recognition of non-formal skills and qualifications to facilitate learning, empower and employability.</a:t>
            </a:r>
          </a:p>
          <a:p>
            <a:endParaRPr lang="en-US" sz="1400" dirty="0">
              <a:solidFill>
                <a:schemeClr val="tx1"/>
              </a:solidFill>
              <a:latin typeface="Bahnschrift Light" panose="020B0502040204020203" pitchFamily="34" charset="0"/>
            </a:endParaRPr>
          </a:p>
          <a:p>
            <a:r>
              <a:rPr lang="en-US" sz="1400" dirty="0">
                <a:solidFill>
                  <a:schemeClr val="tx1"/>
                </a:solidFill>
                <a:latin typeface="Bahnschrift Light" panose="020B0502040204020203" pitchFamily="34" charset="0"/>
              </a:rPr>
              <a:t>Our Empowering </a:t>
            </a:r>
            <a:r>
              <a:rPr lang="en-US" sz="1400" dirty="0" err="1">
                <a:solidFill>
                  <a:schemeClr val="tx1"/>
                </a:solidFill>
                <a:latin typeface="Bahnschrift Light" panose="020B0502040204020203" pitchFamily="34" charset="0"/>
              </a:rPr>
              <a:t>programme</a:t>
            </a:r>
            <a:r>
              <a:rPr lang="en-US" sz="1400" dirty="0">
                <a:solidFill>
                  <a:schemeClr val="tx1"/>
                </a:solidFill>
                <a:latin typeface="Bahnschrift Light" panose="020B0502040204020203" pitchFamily="34" charset="0"/>
              </a:rPr>
              <a:t> adds value by offering a training scheme that equips and empowers beneficiaries  with entrepreneurship, like team-work and communication skills, leading to active citizenship and sustainable employment. The training </a:t>
            </a:r>
            <a:r>
              <a:rPr lang="en-US" sz="1400" dirty="0" err="1">
                <a:solidFill>
                  <a:schemeClr val="tx1"/>
                </a:solidFill>
                <a:latin typeface="Bahnschrift Light" panose="020B0502040204020203" pitchFamily="34" charset="0"/>
              </a:rPr>
              <a:t>programme</a:t>
            </a:r>
            <a:r>
              <a:rPr lang="en-US" sz="1400" dirty="0">
                <a:solidFill>
                  <a:schemeClr val="tx1"/>
                </a:solidFill>
                <a:latin typeface="Bahnschrift Light" panose="020B0502040204020203" pitchFamily="34" charset="0"/>
              </a:rPr>
              <a:t> is designed in a way that the students can record both their professional and personal goals through the use of the Individual Development Plan.</a:t>
            </a:r>
          </a:p>
          <a:p>
            <a:endParaRPr lang="en-US" sz="1400" dirty="0">
              <a:solidFill>
                <a:schemeClr val="tx1"/>
              </a:solidFill>
              <a:latin typeface="Bahnschrift Light" panose="020B0502040204020203" pitchFamily="34" charset="0"/>
            </a:endParaRPr>
          </a:p>
          <a:p>
            <a:r>
              <a:rPr lang="en-US" sz="1400" dirty="0">
                <a:solidFill>
                  <a:schemeClr val="tx1"/>
                </a:solidFill>
                <a:latin typeface="Bahnschrift Light" panose="020B0502040204020203" pitchFamily="34" charset="0"/>
              </a:rPr>
              <a:t>The proposal builds on the UK approach to student-</a:t>
            </a:r>
            <a:r>
              <a:rPr lang="en-US" sz="1400" dirty="0" err="1">
                <a:solidFill>
                  <a:schemeClr val="tx1"/>
                </a:solidFill>
                <a:latin typeface="Bahnschrift Light" panose="020B0502040204020203" pitchFamily="34" charset="0"/>
              </a:rPr>
              <a:t>centred</a:t>
            </a:r>
            <a:r>
              <a:rPr lang="en-US" sz="1400" dirty="0">
                <a:solidFill>
                  <a:schemeClr val="tx1"/>
                </a:solidFill>
                <a:latin typeface="Bahnschrift Light" panose="020B0502040204020203" pitchFamily="34" charset="0"/>
              </a:rPr>
              <a:t> learning and work-based learning, offering an innovative pedagogical approach to partner nations. The curriculum materials will offer a formal training route, and opportunities for national and ECVET certification will be explored. </a:t>
            </a:r>
          </a:p>
          <a:p>
            <a:endParaRPr lang="en-US" sz="1400" dirty="0">
              <a:solidFill>
                <a:schemeClr val="tx1"/>
              </a:solidFill>
              <a:latin typeface="Bahnschrift Light" panose="020B0502040204020203" pitchFamily="34" charset="0"/>
            </a:endParaRPr>
          </a:p>
          <a:p>
            <a:r>
              <a:rPr lang="en-US" sz="1400" dirty="0">
                <a:solidFill>
                  <a:schemeClr val="tx1"/>
                </a:solidFill>
                <a:latin typeface="Bahnschrift Light" panose="020B0502040204020203" pitchFamily="34" charset="0"/>
              </a:rPr>
              <a:t>The empowering </a:t>
            </a:r>
            <a:r>
              <a:rPr lang="en-US" sz="1400" dirty="0" err="1">
                <a:solidFill>
                  <a:schemeClr val="tx1"/>
                </a:solidFill>
                <a:latin typeface="Bahnschrift Light" panose="020B0502040204020203" pitchFamily="34" charset="0"/>
              </a:rPr>
              <a:t>programme</a:t>
            </a:r>
            <a:r>
              <a:rPr lang="en-US" sz="1400" dirty="0">
                <a:solidFill>
                  <a:schemeClr val="tx1"/>
                </a:solidFill>
                <a:latin typeface="Bahnschrift Light" panose="020B0502040204020203" pitchFamily="34" charset="0"/>
              </a:rPr>
              <a:t> that we wish to share, improve and </a:t>
            </a:r>
            <a:r>
              <a:rPr lang="en-US" sz="1400" dirty="0" err="1">
                <a:solidFill>
                  <a:schemeClr val="tx1"/>
                </a:solidFill>
                <a:latin typeface="Bahnschrift Light" panose="020B0502040204020203" pitchFamily="34" charset="0"/>
              </a:rPr>
              <a:t>standardise</a:t>
            </a:r>
            <a:r>
              <a:rPr lang="en-US" sz="1400" dirty="0">
                <a:solidFill>
                  <a:schemeClr val="tx1"/>
                </a:solidFill>
                <a:latin typeface="Bahnschrift Light" panose="020B0502040204020203" pitchFamily="34" charset="0"/>
              </a:rPr>
              <a:t> is based on an empirical approach, offering immediate solutions in work-based learning and to help beneficiaries into active citizenship and consequently into sustainable employment. The tangible results of the project will also lead to the development of better quality assurance mechanisms by identifying clear statements of learning outcomes.</a:t>
            </a:r>
            <a:endParaRPr lang="it-IT" sz="1400" dirty="0">
              <a:solidFill>
                <a:schemeClr val="tx1"/>
              </a:solidFill>
              <a:latin typeface="Bahnschrift Light" panose="020B0502040204020203" pitchFamily="34" charset="0"/>
            </a:endParaRPr>
          </a:p>
        </p:txBody>
      </p:sp>
      <p:pic>
        <p:nvPicPr>
          <p:cNvPr id="4" name="Immagine 3">
            <a:extLst>
              <a:ext uri="{FF2B5EF4-FFF2-40B4-BE49-F238E27FC236}">
                <a16:creationId xmlns:a16="http://schemas.microsoft.com/office/drawing/2014/main" id="{F62AE769-98E6-4A7D-ACF1-7D60B315962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5624" y="5989320"/>
            <a:ext cx="2246376" cy="868680"/>
          </a:xfrm>
          <a:prstGeom prst="rect">
            <a:avLst/>
          </a:prstGeom>
        </p:spPr>
      </p:pic>
    </p:spTree>
    <p:extLst>
      <p:ext uri="{BB962C8B-B14F-4D97-AF65-F5344CB8AC3E}">
        <p14:creationId xmlns:p14="http://schemas.microsoft.com/office/powerpoint/2010/main" val="81341479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21E97D5-9ED4-4145-AF40-554C22BF6D41}"/>
              </a:ext>
            </a:extLst>
          </p:cNvPr>
          <p:cNvSpPr>
            <a:spLocks noGrp="1"/>
          </p:cNvSpPr>
          <p:nvPr>
            <p:ph type="title"/>
          </p:nvPr>
        </p:nvSpPr>
        <p:spPr>
          <a:xfrm>
            <a:off x="691454" y="-14067"/>
            <a:ext cx="10809092" cy="877667"/>
          </a:xfrm>
        </p:spPr>
        <p:txBody>
          <a:bodyPr>
            <a:normAutofit/>
          </a:bodyPr>
          <a:lstStyle/>
          <a:p>
            <a:pPr algn="ctr"/>
            <a:r>
              <a:rPr lang="it-IT" sz="4800" b="1" cap="none" dirty="0" err="1">
                <a:solidFill>
                  <a:srgbClr val="002060"/>
                </a:solidFill>
                <a:latin typeface="Bahnschrift SemiBold" panose="020B0502040204020203" pitchFamily="34" charset="0"/>
              </a:rPr>
              <a:t>Summary</a:t>
            </a:r>
            <a:endParaRPr lang="it-IT" sz="4800" b="1" cap="none" dirty="0">
              <a:solidFill>
                <a:srgbClr val="002060"/>
              </a:solidFill>
              <a:latin typeface="Bahnschrift SemiBold" panose="020B0502040204020203" pitchFamily="34" charset="0"/>
            </a:endParaRPr>
          </a:p>
        </p:txBody>
      </p:sp>
      <p:sp>
        <p:nvSpPr>
          <p:cNvPr id="3" name="Segnaposto testo 2">
            <a:extLst>
              <a:ext uri="{FF2B5EF4-FFF2-40B4-BE49-F238E27FC236}">
                <a16:creationId xmlns:a16="http://schemas.microsoft.com/office/drawing/2014/main" id="{0928E594-032A-43B1-8446-AFE8EFA1F898}"/>
              </a:ext>
            </a:extLst>
          </p:cNvPr>
          <p:cNvSpPr>
            <a:spLocks noGrp="1"/>
          </p:cNvSpPr>
          <p:nvPr>
            <p:ph type="body" idx="1"/>
          </p:nvPr>
        </p:nvSpPr>
        <p:spPr>
          <a:xfrm>
            <a:off x="698695" y="708853"/>
            <a:ext cx="8431237" cy="5994401"/>
          </a:xfrm>
        </p:spPr>
        <p:txBody>
          <a:bodyPr>
            <a:noAutofit/>
          </a:bodyPr>
          <a:lstStyle/>
          <a:p>
            <a:r>
              <a:rPr lang="en-US" sz="1400" dirty="0">
                <a:solidFill>
                  <a:schemeClr val="tx1"/>
                </a:solidFill>
                <a:latin typeface="Bahnschrift Light" panose="020B0502040204020203" pitchFamily="34" charset="0"/>
              </a:rPr>
              <a:t>We will work together to bring in good/better practices, improve the materials of the Empowering </a:t>
            </a:r>
            <a:r>
              <a:rPr lang="en-US" sz="1400" dirty="0" err="1">
                <a:solidFill>
                  <a:schemeClr val="tx1"/>
                </a:solidFill>
                <a:latin typeface="Bahnschrift Light" panose="020B0502040204020203" pitchFamily="34" charset="0"/>
              </a:rPr>
              <a:t>programme</a:t>
            </a:r>
            <a:r>
              <a:rPr lang="en-US" sz="1400" dirty="0">
                <a:solidFill>
                  <a:schemeClr val="tx1"/>
                </a:solidFill>
                <a:latin typeface="Bahnschrift Light" panose="020B0502040204020203" pitchFamily="34" charset="0"/>
              </a:rPr>
              <a:t> and </a:t>
            </a:r>
            <a:r>
              <a:rPr lang="en-US" sz="1400" dirty="0" err="1">
                <a:solidFill>
                  <a:schemeClr val="tx1"/>
                </a:solidFill>
                <a:latin typeface="Bahnschrift Light" panose="020B0502040204020203" pitchFamily="34" charset="0"/>
              </a:rPr>
              <a:t>standardise</a:t>
            </a:r>
            <a:r>
              <a:rPr lang="en-US" sz="1400" dirty="0">
                <a:solidFill>
                  <a:schemeClr val="tx1"/>
                </a:solidFill>
                <a:latin typeface="Bahnschrift Light" panose="020B0502040204020203" pitchFamily="34" charset="0"/>
              </a:rPr>
              <a:t> it, with inputs from 6 partners representing 4 EU countries. We are all seeking to enhance the “boost to empowerment” through art and culture to train </a:t>
            </a:r>
            <a:r>
              <a:rPr lang="en-US" sz="1400" dirty="0" err="1">
                <a:solidFill>
                  <a:schemeClr val="tx1"/>
                </a:solidFill>
                <a:latin typeface="Bahnschrift Light" panose="020B0502040204020203" pitchFamily="34" charset="0"/>
              </a:rPr>
              <a:t>enterpreuneurial</a:t>
            </a:r>
            <a:r>
              <a:rPr lang="en-US" sz="1400" dirty="0">
                <a:solidFill>
                  <a:schemeClr val="tx1"/>
                </a:solidFill>
                <a:latin typeface="Bahnschrift Light" panose="020B0502040204020203" pitchFamily="34" charset="0"/>
              </a:rPr>
              <a:t> skills for IVET students. We want to design the most appropriate curriculum and pedagogy, using the knowledge of all the partners. We acknowledge the different pedagogical approaches of partners/nations, yet also seek to be uniform in our approach.</a:t>
            </a:r>
          </a:p>
          <a:p>
            <a:endParaRPr lang="en-US" sz="1400" dirty="0">
              <a:solidFill>
                <a:schemeClr val="tx1"/>
              </a:solidFill>
              <a:latin typeface="Bahnschrift Light" panose="020B0502040204020203" pitchFamily="34" charset="0"/>
            </a:endParaRPr>
          </a:p>
          <a:p>
            <a:r>
              <a:rPr lang="en-US" sz="1400" dirty="0">
                <a:solidFill>
                  <a:schemeClr val="tx1"/>
                </a:solidFill>
                <a:latin typeface="Bahnschrift Light" panose="020B0502040204020203" pitchFamily="34" charset="0"/>
              </a:rPr>
              <a:t>The impact will be that we develop a common curriculum which we all own – both as intellectual property and “own” in terms of our commitment to its quality delivery. The main target groups will be staff of the partner </a:t>
            </a:r>
            <a:r>
              <a:rPr lang="en-US" sz="1400" dirty="0" err="1">
                <a:solidFill>
                  <a:schemeClr val="tx1"/>
                </a:solidFill>
                <a:latin typeface="Bahnschrift Light" panose="020B0502040204020203" pitchFamily="34" charset="0"/>
              </a:rPr>
              <a:t>organisations</a:t>
            </a:r>
            <a:r>
              <a:rPr lang="en-US" sz="1400" dirty="0">
                <a:solidFill>
                  <a:schemeClr val="tx1"/>
                </a:solidFill>
                <a:latin typeface="Bahnschrift Light" panose="020B0502040204020203" pitchFamily="34" charset="0"/>
              </a:rPr>
              <a:t> (teacher/trainers/curriculum developer), which will benefit directly from the developments of the project and consequently their target group which is NEETs, Minority groups and students which has shown interest on an empowerment </a:t>
            </a:r>
            <a:r>
              <a:rPr lang="en-US" sz="1400" dirty="0" err="1">
                <a:solidFill>
                  <a:schemeClr val="tx1"/>
                </a:solidFill>
                <a:latin typeface="Bahnschrift Light" panose="020B0502040204020203" pitchFamily="34" charset="0"/>
              </a:rPr>
              <a:t>programme</a:t>
            </a:r>
            <a:endParaRPr lang="en-US" sz="1400" dirty="0">
              <a:solidFill>
                <a:schemeClr val="tx1"/>
              </a:solidFill>
              <a:latin typeface="Bahnschrift Light" panose="020B0502040204020203" pitchFamily="34" charset="0"/>
            </a:endParaRPr>
          </a:p>
          <a:p>
            <a:endParaRPr lang="en-US" sz="1400" dirty="0">
              <a:solidFill>
                <a:schemeClr val="tx1"/>
              </a:solidFill>
              <a:latin typeface="Bahnschrift Light" panose="020B0502040204020203" pitchFamily="34" charset="0"/>
            </a:endParaRPr>
          </a:p>
          <a:p>
            <a:r>
              <a:rPr lang="en-US" sz="1400" dirty="0">
                <a:solidFill>
                  <a:schemeClr val="tx1"/>
                </a:solidFill>
                <a:latin typeface="Bahnschrift Light" panose="020B0502040204020203" pitchFamily="34" charset="0"/>
              </a:rPr>
              <a:t>The current proposal will build and strengthen a network of European providers, enabling them to deliver a </a:t>
            </a:r>
            <a:r>
              <a:rPr lang="en-US" sz="1400" dirty="0" err="1">
                <a:solidFill>
                  <a:schemeClr val="tx1"/>
                </a:solidFill>
                <a:latin typeface="Bahnschrift Light" panose="020B0502040204020203" pitchFamily="34" charset="0"/>
              </a:rPr>
              <a:t>standardised</a:t>
            </a:r>
            <a:r>
              <a:rPr lang="en-US" sz="1400" dirty="0">
                <a:solidFill>
                  <a:schemeClr val="tx1"/>
                </a:solidFill>
                <a:latin typeface="Bahnschrift Light" panose="020B0502040204020203" pitchFamily="34" charset="0"/>
              </a:rPr>
              <a:t> empowering through art and culture curriculum, build </a:t>
            </a:r>
            <a:r>
              <a:rPr lang="en-US" sz="1400" dirty="0" err="1">
                <a:solidFill>
                  <a:schemeClr val="tx1"/>
                </a:solidFill>
                <a:latin typeface="Bahnschrift Light" panose="020B0502040204020203" pitchFamily="34" charset="0"/>
              </a:rPr>
              <a:t>organisational</a:t>
            </a:r>
            <a:r>
              <a:rPr lang="en-US" sz="1400" dirty="0">
                <a:solidFill>
                  <a:schemeClr val="tx1"/>
                </a:solidFill>
                <a:latin typeface="Bahnschrift Light" panose="020B0502040204020203" pitchFamily="34" charset="0"/>
              </a:rPr>
              <a:t> capacity and collaboratively work towards achieving results that tackle EU's 2020 Strategy and foster CVET learning within the trainers/teachers and create a </a:t>
            </a:r>
            <a:r>
              <a:rPr lang="en-US" sz="1400" dirty="0" err="1">
                <a:solidFill>
                  <a:schemeClr val="tx1"/>
                </a:solidFill>
                <a:latin typeface="Bahnschrift Light" panose="020B0502040204020203" pitchFamily="34" charset="0"/>
              </a:rPr>
              <a:t>standardard</a:t>
            </a:r>
            <a:r>
              <a:rPr lang="en-US" sz="1400" dirty="0">
                <a:solidFill>
                  <a:schemeClr val="tx1"/>
                </a:solidFill>
                <a:latin typeface="Bahnschrift Light" panose="020B0502040204020203" pitchFamily="34" charset="0"/>
              </a:rPr>
              <a:t> format of training IVET students to empower them with art and culture.</a:t>
            </a:r>
            <a:endParaRPr lang="it-IT" sz="1400" dirty="0">
              <a:solidFill>
                <a:schemeClr val="tx1"/>
              </a:solidFill>
              <a:latin typeface="Bahnschrift Light" panose="020B0502040204020203" pitchFamily="34" charset="0"/>
            </a:endParaRPr>
          </a:p>
        </p:txBody>
      </p:sp>
      <p:pic>
        <p:nvPicPr>
          <p:cNvPr id="4" name="Immagine 3">
            <a:extLst>
              <a:ext uri="{FF2B5EF4-FFF2-40B4-BE49-F238E27FC236}">
                <a16:creationId xmlns:a16="http://schemas.microsoft.com/office/drawing/2014/main" id="{7275B288-30D6-4F1D-9E88-DE0DB83C66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5624" y="5989320"/>
            <a:ext cx="2246376" cy="868680"/>
          </a:xfrm>
          <a:prstGeom prst="rect">
            <a:avLst/>
          </a:prstGeom>
        </p:spPr>
      </p:pic>
    </p:spTree>
    <p:extLst>
      <p:ext uri="{BB962C8B-B14F-4D97-AF65-F5344CB8AC3E}">
        <p14:creationId xmlns:p14="http://schemas.microsoft.com/office/powerpoint/2010/main" val="977265024"/>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39B0A527-A2A1-4605-B203-AC44E4406EE5}"/>
              </a:ext>
            </a:extLst>
          </p:cNvPr>
          <p:cNvSpPr txBox="1"/>
          <p:nvPr/>
        </p:nvSpPr>
        <p:spPr>
          <a:xfrm>
            <a:off x="4365674" y="42200"/>
            <a:ext cx="3460652" cy="830997"/>
          </a:xfrm>
          <a:prstGeom prst="rect">
            <a:avLst/>
          </a:prstGeom>
          <a:noFill/>
        </p:spPr>
        <p:txBody>
          <a:bodyPr wrap="square" rtlCol="0">
            <a:spAutoFit/>
          </a:bodyPr>
          <a:lstStyle/>
          <a:p>
            <a:r>
              <a:rPr lang="it-IT" sz="4800" dirty="0">
                <a:solidFill>
                  <a:srgbClr val="002060"/>
                </a:solidFill>
                <a:latin typeface="Bahnschrift SemiBold" panose="020B0502040204020203" pitchFamily="34" charset="0"/>
              </a:rPr>
              <a:t>Partners</a:t>
            </a:r>
          </a:p>
        </p:txBody>
      </p:sp>
      <p:sp>
        <p:nvSpPr>
          <p:cNvPr id="3" name="CasellaDiTesto 2">
            <a:extLst>
              <a:ext uri="{FF2B5EF4-FFF2-40B4-BE49-F238E27FC236}">
                <a16:creationId xmlns:a16="http://schemas.microsoft.com/office/drawing/2014/main" id="{DB314710-747C-4C51-AD88-3030D59E5AF5}"/>
              </a:ext>
            </a:extLst>
          </p:cNvPr>
          <p:cNvSpPr txBox="1"/>
          <p:nvPr/>
        </p:nvSpPr>
        <p:spPr>
          <a:xfrm>
            <a:off x="196948" y="2391505"/>
            <a:ext cx="8834510" cy="4247317"/>
          </a:xfrm>
          <a:prstGeom prst="rect">
            <a:avLst/>
          </a:prstGeom>
          <a:noFill/>
        </p:spPr>
        <p:txBody>
          <a:bodyPr wrap="square" rtlCol="0">
            <a:spAutoFit/>
          </a:bodyPr>
          <a:lstStyle/>
          <a:p>
            <a:r>
              <a:rPr lang="en-US" b="1" dirty="0">
                <a:solidFill>
                  <a:srgbClr val="002060"/>
                </a:solidFill>
                <a:latin typeface="Bahnschrift Light" panose="020B0502040204020203" pitchFamily="34" charset="0"/>
              </a:rPr>
              <a:t>CPA di G. </a:t>
            </a:r>
            <a:r>
              <a:rPr lang="en-US" b="1" dirty="0" err="1">
                <a:solidFill>
                  <a:srgbClr val="002060"/>
                </a:solidFill>
                <a:latin typeface="Bahnschrift Light" panose="020B0502040204020203" pitchFamily="34" charset="0"/>
              </a:rPr>
              <a:t>Bomba</a:t>
            </a:r>
            <a:r>
              <a:rPr lang="en-US" b="1" dirty="0">
                <a:solidFill>
                  <a:srgbClr val="002060"/>
                </a:solidFill>
                <a:latin typeface="Bahnschrift Light" panose="020B0502040204020203" pitchFamily="34" charset="0"/>
              </a:rPr>
              <a:t> </a:t>
            </a:r>
            <a:r>
              <a:rPr lang="en-US" b="1" dirty="0" err="1">
                <a:solidFill>
                  <a:srgbClr val="002060"/>
                </a:solidFill>
                <a:latin typeface="Bahnschrift Light" panose="020B0502040204020203" pitchFamily="34" charset="0"/>
              </a:rPr>
              <a:t>Lanciano</a:t>
            </a:r>
            <a:r>
              <a:rPr lang="en-US" dirty="0">
                <a:latin typeface="Bahnschrift Light" panose="020B0502040204020203" pitchFamily="34" charset="0"/>
              </a:rPr>
              <a:t>, Italy is a company that deals with the development of people for work and the opening of opportunities in Europe.</a:t>
            </a:r>
          </a:p>
          <a:p>
            <a:endParaRPr lang="en-US" dirty="0">
              <a:latin typeface="Bahnschrift Light" panose="020B0502040204020203" pitchFamily="34" charset="0"/>
            </a:endParaRPr>
          </a:p>
          <a:p>
            <a:r>
              <a:rPr lang="en-US" b="1" dirty="0">
                <a:solidFill>
                  <a:srgbClr val="002060"/>
                </a:solidFill>
                <a:latin typeface="Bahnschrift Light" panose="020B0502040204020203" pitchFamily="34" charset="0"/>
              </a:rPr>
              <a:t>I 5 </a:t>
            </a:r>
            <a:r>
              <a:rPr lang="en-US" b="1" dirty="0" err="1">
                <a:solidFill>
                  <a:srgbClr val="002060"/>
                </a:solidFill>
                <a:latin typeface="Bahnschrift Light" panose="020B0502040204020203" pitchFamily="34" charset="0"/>
              </a:rPr>
              <a:t>Sensi</a:t>
            </a:r>
            <a:r>
              <a:rPr lang="en-US" b="1" dirty="0">
                <a:solidFill>
                  <a:srgbClr val="002060"/>
                </a:solidFill>
                <a:latin typeface="Bahnschrift Light" panose="020B0502040204020203" pitchFamily="34" charset="0"/>
              </a:rPr>
              <a:t> </a:t>
            </a:r>
            <a:r>
              <a:rPr lang="en-US" b="1" dirty="0" err="1">
                <a:solidFill>
                  <a:srgbClr val="002060"/>
                </a:solidFill>
                <a:latin typeface="Bahnschrift Light" panose="020B0502040204020203" pitchFamily="34" charset="0"/>
              </a:rPr>
              <a:t>Lanciano</a:t>
            </a:r>
            <a:r>
              <a:rPr lang="en-US" dirty="0">
                <a:latin typeface="Bahnschrift Light" panose="020B0502040204020203" pitchFamily="34" charset="0"/>
              </a:rPr>
              <a:t>, Italy is an association that promotes cultural activities.</a:t>
            </a:r>
          </a:p>
          <a:p>
            <a:endParaRPr lang="en-US" dirty="0">
              <a:latin typeface="Bahnschrift Light" panose="020B0502040204020203" pitchFamily="34" charset="0"/>
            </a:endParaRPr>
          </a:p>
          <a:p>
            <a:r>
              <a:rPr lang="en-US" b="1" dirty="0" err="1">
                <a:solidFill>
                  <a:srgbClr val="002060"/>
                </a:solidFill>
                <a:latin typeface="Bahnschrift Light" panose="020B0502040204020203" pitchFamily="34" charset="0"/>
              </a:rPr>
              <a:t>Palatul</a:t>
            </a:r>
            <a:r>
              <a:rPr lang="en-US" b="1" dirty="0">
                <a:solidFill>
                  <a:srgbClr val="002060"/>
                </a:solidFill>
                <a:latin typeface="Bahnschrift Light" panose="020B0502040204020203" pitchFamily="34" charset="0"/>
              </a:rPr>
              <a:t> </a:t>
            </a:r>
            <a:r>
              <a:rPr lang="en-US" b="1" dirty="0" err="1">
                <a:solidFill>
                  <a:srgbClr val="002060"/>
                </a:solidFill>
                <a:latin typeface="Bahnschrift Light" panose="020B0502040204020203" pitchFamily="34" charset="0"/>
              </a:rPr>
              <a:t>Copiilor</a:t>
            </a:r>
            <a:r>
              <a:rPr lang="en-US" b="1" dirty="0">
                <a:solidFill>
                  <a:srgbClr val="002060"/>
                </a:solidFill>
                <a:latin typeface="Bahnschrift Light" panose="020B0502040204020203" pitchFamily="34" charset="0"/>
              </a:rPr>
              <a:t> Constanta</a:t>
            </a:r>
            <a:r>
              <a:rPr lang="en-US" dirty="0">
                <a:latin typeface="Bahnschrift Light" panose="020B0502040204020203" pitchFamily="34" charset="0"/>
              </a:rPr>
              <a:t>, Romania is an organization that helps the school and the family in the education of children.</a:t>
            </a:r>
          </a:p>
          <a:p>
            <a:endParaRPr lang="en-US" dirty="0">
              <a:latin typeface="Bahnschrift Light" panose="020B0502040204020203" pitchFamily="34" charset="0"/>
            </a:endParaRPr>
          </a:p>
          <a:p>
            <a:r>
              <a:rPr lang="en-US" b="1" dirty="0">
                <a:solidFill>
                  <a:srgbClr val="002060"/>
                </a:solidFill>
                <a:latin typeface="Bahnschrift Light" panose="020B0502040204020203" pitchFamily="34" charset="0"/>
              </a:rPr>
              <a:t>Kairos Europe London</a:t>
            </a:r>
            <a:r>
              <a:rPr lang="en-US" dirty="0">
                <a:latin typeface="Bahnschrift Light" panose="020B0502040204020203" pitchFamily="34" charset="0"/>
              </a:rPr>
              <a:t>, England is a company that educates young people and adults to improve their knowledge and improve their career prospects.</a:t>
            </a:r>
          </a:p>
          <a:p>
            <a:endParaRPr lang="en-US" dirty="0">
              <a:latin typeface="Bahnschrift Light" panose="020B0502040204020203" pitchFamily="34" charset="0"/>
            </a:endParaRPr>
          </a:p>
          <a:p>
            <a:r>
              <a:rPr lang="en-US" b="1" dirty="0" err="1">
                <a:solidFill>
                  <a:srgbClr val="002060"/>
                </a:solidFill>
                <a:latin typeface="Bahnschrift Light" panose="020B0502040204020203" pitchFamily="34" charset="0"/>
              </a:rPr>
              <a:t>Complexul</a:t>
            </a:r>
            <a:r>
              <a:rPr lang="en-US" b="1" dirty="0">
                <a:solidFill>
                  <a:srgbClr val="002060"/>
                </a:solidFill>
                <a:latin typeface="Bahnschrift Light" panose="020B0502040204020203" pitchFamily="34" charset="0"/>
              </a:rPr>
              <a:t> </a:t>
            </a:r>
            <a:r>
              <a:rPr lang="en-US" b="1" dirty="0" err="1">
                <a:solidFill>
                  <a:srgbClr val="002060"/>
                </a:solidFill>
                <a:latin typeface="Bahnschrift Light" panose="020B0502040204020203" pitchFamily="34" charset="0"/>
              </a:rPr>
              <a:t>Muzeal</a:t>
            </a:r>
            <a:r>
              <a:rPr lang="en-US" b="1" dirty="0">
                <a:solidFill>
                  <a:srgbClr val="002060"/>
                </a:solidFill>
                <a:latin typeface="Bahnschrift Light" panose="020B0502040204020203" pitchFamily="34" charset="0"/>
              </a:rPr>
              <a:t> National “Moldova”</a:t>
            </a:r>
            <a:r>
              <a:rPr lang="en-US" dirty="0">
                <a:latin typeface="Bahnschrift Light" panose="020B0502040204020203" pitchFamily="34" charset="0"/>
              </a:rPr>
              <a:t>,</a:t>
            </a:r>
            <a:r>
              <a:rPr lang="en-US" b="1" dirty="0">
                <a:latin typeface="Bahnschrift Light" panose="020B0502040204020203" pitchFamily="34" charset="0"/>
              </a:rPr>
              <a:t> </a:t>
            </a:r>
            <a:r>
              <a:rPr lang="en-US" dirty="0">
                <a:latin typeface="Bahnschrift Light" panose="020B0502040204020203" pitchFamily="34" charset="0"/>
              </a:rPr>
              <a:t>Romania is a national museum in Iasi, Romania.</a:t>
            </a:r>
          </a:p>
          <a:p>
            <a:endParaRPr lang="en-US" dirty="0">
              <a:latin typeface="Bahnschrift Light" panose="020B0502040204020203" pitchFamily="34" charset="0"/>
            </a:endParaRPr>
          </a:p>
          <a:p>
            <a:r>
              <a:rPr lang="en-US" b="1" dirty="0">
                <a:solidFill>
                  <a:srgbClr val="002060"/>
                </a:solidFill>
                <a:latin typeface="Bahnschrift Light" panose="020B0502040204020203" pitchFamily="34" charset="0"/>
              </a:rPr>
              <a:t>Cresol Association Valencia</a:t>
            </a:r>
            <a:r>
              <a:rPr lang="en-US" dirty="0">
                <a:latin typeface="Bahnschrift Light" panose="020B0502040204020203" pitchFamily="34" charset="0"/>
              </a:rPr>
              <a:t>, Spain is an association that offers services for social, sustainable and supportive development through art and creativity.</a:t>
            </a:r>
            <a:endParaRPr lang="it-IT" dirty="0">
              <a:latin typeface="Bahnschrift Light" panose="020B0502040204020203" pitchFamily="34" charset="0"/>
            </a:endParaRPr>
          </a:p>
        </p:txBody>
      </p:sp>
      <p:pic>
        <p:nvPicPr>
          <p:cNvPr id="9" name="Immagine 8">
            <a:extLst>
              <a:ext uri="{FF2B5EF4-FFF2-40B4-BE49-F238E27FC236}">
                <a16:creationId xmlns:a16="http://schemas.microsoft.com/office/drawing/2014/main" id="{C8CABAB6-3696-4918-B87A-CE86A360CE8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289" y="1172064"/>
            <a:ext cx="2010203" cy="495850"/>
          </a:xfrm>
          <a:prstGeom prst="rect">
            <a:avLst/>
          </a:prstGeom>
        </p:spPr>
      </p:pic>
      <p:pic>
        <p:nvPicPr>
          <p:cNvPr id="11" name="Immagine 10">
            <a:extLst>
              <a:ext uri="{FF2B5EF4-FFF2-40B4-BE49-F238E27FC236}">
                <a16:creationId xmlns:a16="http://schemas.microsoft.com/office/drawing/2014/main" id="{536E31A0-608E-4A35-85CC-DF05CBF9A10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3418" y="1192284"/>
            <a:ext cx="1438476" cy="571580"/>
          </a:xfrm>
          <a:prstGeom prst="rect">
            <a:avLst/>
          </a:prstGeom>
        </p:spPr>
      </p:pic>
      <p:pic>
        <p:nvPicPr>
          <p:cNvPr id="13" name="Immagine 12">
            <a:extLst>
              <a:ext uri="{FF2B5EF4-FFF2-40B4-BE49-F238E27FC236}">
                <a16:creationId xmlns:a16="http://schemas.microsoft.com/office/drawing/2014/main" id="{8427BE42-6475-4686-BC67-BD5551E57F3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09101" y="971649"/>
            <a:ext cx="1267693" cy="895837"/>
          </a:xfrm>
          <a:prstGeom prst="rect">
            <a:avLst/>
          </a:prstGeom>
        </p:spPr>
      </p:pic>
      <p:pic>
        <p:nvPicPr>
          <p:cNvPr id="15" name="Immagine 14">
            <a:extLst>
              <a:ext uri="{FF2B5EF4-FFF2-40B4-BE49-F238E27FC236}">
                <a16:creationId xmlns:a16="http://schemas.microsoft.com/office/drawing/2014/main" id="{BCB0DB8E-D9E4-4E84-BA78-421C8A15DAF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809156" y="898629"/>
            <a:ext cx="698928" cy="2113560"/>
          </a:xfrm>
          <a:prstGeom prst="rect">
            <a:avLst/>
          </a:prstGeom>
        </p:spPr>
      </p:pic>
      <p:pic>
        <p:nvPicPr>
          <p:cNvPr id="17" name="Immagine 16">
            <a:extLst>
              <a:ext uri="{FF2B5EF4-FFF2-40B4-BE49-F238E27FC236}">
                <a16:creationId xmlns:a16="http://schemas.microsoft.com/office/drawing/2014/main" id="{50A38765-14FC-4F4B-ACF1-9C002BA428A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869727" y="1172064"/>
            <a:ext cx="1428949" cy="695422"/>
          </a:xfrm>
          <a:prstGeom prst="rect">
            <a:avLst/>
          </a:prstGeom>
        </p:spPr>
      </p:pic>
      <p:sp>
        <p:nvSpPr>
          <p:cNvPr id="18" name="Rettangolo 17">
            <a:extLst>
              <a:ext uri="{FF2B5EF4-FFF2-40B4-BE49-F238E27FC236}">
                <a16:creationId xmlns:a16="http://schemas.microsoft.com/office/drawing/2014/main" id="{2514E3F1-7492-46AA-9AC1-9537AC760AE4}"/>
              </a:ext>
            </a:extLst>
          </p:cNvPr>
          <p:cNvSpPr/>
          <p:nvPr/>
        </p:nvSpPr>
        <p:spPr>
          <a:xfrm>
            <a:off x="8922129" y="1058110"/>
            <a:ext cx="1509933" cy="923330"/>
          </a:xfrm>
          <a:prstGeom prst="rect">
            <a:avLst/>
          </a:prstGeom>
        </p:spPr>
        <p:txBody>
          <a:bodyPr wrap="square">
            <a:spAutoFit/>
          </a:bodyPr>
          <a:lstStyle/>
          <a:p>
            <a:r>
              <a:rPr lang="it-IT" i="1" dirty="0" err="1">
                <a:solidFill>
                  <a:srgbClr val="FF6600"/>
                </a:solidFill>
              </a:rPr>
              <a:t>Cresol</a:t>
            </a:r>
            <a:r>
              <a:rPr lang="it-IT" i="1" dirty="0">
                <a:solidFill>
                  <a:srgbClr val="FF6600"/>
                </a:solidFill>
              </a:rPr>
              <a:t> </a:t>
            </a:r>
            <a:endParaRPr lang="it-IT" dirty="0">
              <a:solidFill>
                <a:srgbClr val="FF6600"/>
              </a:solidFill>
            </a:endParaRPr>
          </a:p>
          <a:p>
            <a:r>
              <a:rPr lang="it-IT" i="1" dirty="0" err="1">
                <a:solidFill>
                  <a:srgbClr val="FF6600"/>
                </a:solidFill>
              </a:rPr>
              <a:t>Association</a:t>
            </a:r>
            <a:r>
              <a:rPr lang="it-IT" i="1" dirty="0">
                <a:solidFill>
                  <a:srgbClr val="FF6600"/>
                </a:solidFill>
              </a:rPr>
              <a:t> </a:t>
            </a:r>
            <a:endParaRPr lang="it-IT" dirty="0">
              <a:solidFill>
                <a:srgbClr val="FF6600"/>
              </a:solidFill>
            </a:endParaRPr>
          </a:p>
          <a:p>
            <a:r>
              <a:rPr lang="it-IT" i="1" dirty="0">
                <a:solidFill>
                  <a:srgbClr val="FF6600"/>
                </a:solidFill>
              </a:rPr>
              <a:t>Valencia</a:t>
            </a:r>
            <a:endParaRPr lang="it-IT" dirty="0">
              <a:solidFill>
                <a:srgbClr val="FF6600"/>
              </a:solidFill>
              <a:effectLst/>
            </a:endParaRPr>
          </a:p>
        </p:txBody>
      </p:sp>
      <p:pic>
        <p:nvPicPr>
          <p:cNvPr id="10" name="Immagine 9">
            <a:extLst>
              <a:ext uri="{FF2B5EF4-FFF2-40B4-BE49-F238E27FC236}">
                <a16:creationId xmlns:a16="http://schemas.microsoft.com/office/drawing/2014/main" id="{D28C4A86-2A1E-4C0B-BD1B-9BE40D884FE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9945624" y="5989320"/>
            <a:ext cx="2246376" cy="868680"/>
          </a:xfrm>
          <a:prstGeom prst="rect">
            <a:avLst/>
          </a:prstGeom>
        </p:spPr>
      </p:pic>
    </p:spTree>
    <p:extLst>
      <p:ext uri="{BB962C8B-B14F-4D97-AF65-F5344CB8AC3E}">
        <p14:creationId xmlns:p14="http://schemas.microsoft.com/office/powerpoint/2010/main" val="222214839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1679BA8-58EA-4D0D-AED2-04493DAD7A6C}"/>
              </a:ext>
            </a:extLst>
          </p:cNvPr>
          <p:cNvSpPr txBox="1"/>
          <p:nvPr/>
        </p:nvSpPr>
        <p:spPr>
          <a:xfrm>
            <a:off x="3451274" y="337622"/>
            <a:ext cx="5289453" cy="830997"/>
          </a:xfrm>
          <a:prstGeom prst="rect">
            <a:avLst/>
          </a:prstGeom>
          <a:noFill/>
        </p:spPr>
        <p:txBody>
          <a:bodyPr wrap="square" rtlCol="0">
            <a:spAutoFit/>
          </a:bodyPr>
          <a:lstStyle/>
          <a:p>
            <a:pPr algn="ctr"/>
            <a:r>
              <a:rPr lang="it-IT" sz="4800" dirty="0" err="1">
                <a:solidFill>
                  <a:srgbClr val="002060"/>
                </a:solidFill>
                <a:latin typeface="Bahnschrift SemiBold" panose="020B0502040204020203" pitchFamily="34" charset="0"/>
              </a:rPr>
              <a:t>Dissimination</a:t>
            </a:r>
            <a:endParaRPr lang="it-IT" sz="4800" dirty="0">
              <a:solidFill>
                <a:srgbClr val="002060"/>
              </a:solidFill>
              <a:latin typeface="Bahnschrift SemiBold" panose="020B0502040204020203" pitchFamily="34" charset="0"/>
            </a:endParaRPr>
          </a:p>
        </p:txBody>
      </p:sp>
      <p:sp>
        <p:nvSpPr>
          <p:cNvPr id="3" name="CasellaDiTesto 2">
            <a:extLst>
              <a:ext uri="{FF2B5EF4-FFF2-40B4-BE49-F238E27FC236}">
                <a16:creationId xmlns:a16="http://schemas.microsoft.com/office/drawing/2014/main" id="{0A7E9986-A0E4-4210-BABE-A85CD3108456}"/>
              </a:ext>
            </a:extLst>
          </p:cNvPr>
          <p:cNvSpPr txBox="1"/>
          <p:nvPr/>
        </p:nvSpPr>
        <p:spPr>
          <a:xfrm>
            <a:off x="4572000" y="2025748"/>
            <a:ext cx="3048000" cy="3170099"/>
          </a:xfrm>
          <a:prstGeom prst="rect">
            <a:avLst/>
          </a:prstGeom>
          <a:noFill/>
        </p:spPr>
        <p:txBody>
          <a:bodyPr wrap="square" rtlCol="0">
            <a:spAutoFit/>
          </a:bodyPr>
          <a:lstStyle/>
          <a:p>
            <a:pPr algn="just"/>
            <a:r>
              <a:rPr lang="it-IT" sz="4000" dirty="0">
                <a:latin typeface="Bahnschrift Light" panose="020B0502040204020203" pitchFamily="34" charset="0"/>
              </a:rPr>
              <a:t>• Facebook</a:t>
            </a:r>
          </a:p>
          <a:p>
            <a:pPr algn="just"/>
            <a:r>
              <a:rPr lang="it-IT" sz="4000" dirty="0">
                <a:latin typeface="Bahnschrift Light" panose="020B0502040204020203" pitchFamily="34" charset="0"/>
              </a:rPr>
              <a:t>• Instagram</a:t>
            </a:r>
          </a:p>
          <a:p>
            <a:pPr algn="just"/>
            <a:r>
              <a:rPr lang="it-IT" sz="4000" dirty="0">
                <a:latin typeface="Bahnschrift Light" panose="020B0502040204020203" pitchFamily="34" charset="0"/>
              </a:rPr>
              <a:t>• </a:t>
            </a:r>
            <a:r>
              <a:rPr lang="it-IT" sz="4000" dirty="0" err="1">
                <a:latin typeface="Bahnschrift Light" panose="020B0502040204020203" pitchFamily="34" charset="0"/>
              </a:rPr>
              <a:t>Linkedin</a:t>
            </a:r>
            <a:endParaRPr lang="it-IT" sz="4000" dirty="0">
              <a:latin typeface="Bahnschrift Light" panose="020B0502040204020203" pitchFamily="34" charset="0"/>
            </a:endParaRPr>
          </a:p>
          <a:p>
            <a:pPr algn="just"/>
            <a:r>
              <a:rPr lang="it-IT" sz="4000" dirty="0">
                <a:latin typeface="Bahnschrift Light" panose="020B0502040204020203" pitchFamily="34" charset="0"/>
              </a:rPr>
              <a:t>• Web-page</a:t>
            </a:r>
          </a:p>
          <a:p>
            <a:pPr algn="just"/>
            <a:r>
              <a:rPr lang="it-IT" sz="4000" dirty="0">
                <a:latin typeface="Bahnschrift Light" panose="020B0502040204020203" pitchFamily="34" charset="0"/>
              </a:rPr>
              <a:t>• Newspaper</a:t>
            </a:r>
          </a:p>
        </p:txBody>
      </p:sp>
      <p:pic>
        <p:nvPicPr>
          <p:cNvPr id="4" name="Immagine 3">
            <a:extLst>
              <a:ext uri="{FF2B5EF4-FFF2-40B4-BE49-F238E27FC236}">
                <a16:creationId xmlns:a16="http://schemas.microsoft.com/office/drawing/2014/main" id="{6669131C-195D-4B37-B334-9752C47E8B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5624" y="5989320"/>
            <a:ext cx="2246376" cy="868680"/>
          </a:xfrm>
          <a:prstGeom prst="rect">
            <a:avLst/>
          </a:prstGeom>
        </p:spPr>
      </p:pic>
    </p:spTree>
    <p:extLst>
      <p:ext uri="{BB962C8B-B14F-4D97-AF65-F5344CB8AC3E}">
        <p14:creationId xmlns:p14="http://schemas.microsoft.com/office/powerpoint/2010/main" val="2933152130"/>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F278A1F6-2F23-4DA9-8D37-2E44479F02AA}"/>
              </a:ext>
            </a:extLst>
          </p:cNvPr>
          <p:cNvSpPr txBox="1"/>
          <p:nvPr/>
        </p:nvSpPr>
        <p:spPr>
          <a:xfrm>
            <a:off x="3760764" y="253218"/>
            <a:ext cx="4670473" cy="769441"/>
          </a:xfrm>
          <a:prstGeom prst="rect">
            <a:avLst/>
          </a:prstGeom>
          <a:noFill/>
        </p:spPr>
        <p:txBody>
          <a:bodyPr wrap="square" rtlCol="0">
            <a:spAutoFit/>
          </a:bodyPr>
          <a:lstStyle/>
          <a:p>
            <a:r>
              <a:rPr lang="it-IT" sz="4400" dirty="0">
                <a:solidFill>
                  <a:srgbClr val="002060"/>
                </a:solidFill>
                <a:latin typeface="Bahnschrift SemiBold" panose="020B0502040204020203" pitchFamily="34" charset="0"/>
              </a:rPr>
              <a:t>Project Time Line</a:t>
            </a:r>
          </a:p>
        </p:txBody>
      </p:sp>
      <p:pic>
        <p:nvPicPr>
          <p:cNvPr id="4" name="Immagine 3">
            <a:extLst>
              <a:ext uri="{FF2B5EF4-FFF2-40B4-BE49-F238E27FC236}">
                <a16:creationId xmlns:a16="http://schemas.microsoft.com/office/drawing/2014/main" id="{A17EE85E-64D2-4715-9723-72B7DCB729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5624" y="5989320"/>
            <a:ext cx="2246376" cy="868680"/>
          </a:xfrm>
          <a:prstGeom prst="rect">
            <a:avLst/>
          </a:prstGeom>
        </p:spPr>
      </p:pic>
      <p:graphicFrame>
        <p:nvGraphicFramePr>
          <p:cNvPr id="6" name="Tabella 5">
            <a:extLst>
              <a:ext uri="{FF2B5EF4-FFF2-40B4-BE49-F238E27FC236}">
                <a16:creationId xmlns:a16="http://schemas.microsoft.com/office/drawing/2014/main" id="{25AFD14D-2534-49A2-97C7-F630E160AB6B}"/>
              </a:ext>
            </a:extLst>
          </p:cNvPr>
          <p:cNvGraphicFramePr>
            <a:graphicFrameLocks noGrp="1"/>
          </p:cNvGraphicFramePr>
          <p:nvPr>
            <p:extLst>
              <p:ext uri="{D42A27DB-BD31-4B8C-83A1-F6EECF244321}">
                <p14:modId xmlns:p14="http://schemas.microsoft.com/office/powerpoint/2010/main" val="1994023176"/>
              </p:ext>
            </p:extLst>
          </p:nvPr>
        </p:nvGraphicFramePr>
        <p:xfrm>
          <a:off x="1327052" y="1545752"/>
          <a:ext cx="9537897" cy="1689817"/>
        </p:xfrm>
        <a:graphic>
          <a:graphicData uri="http://schemas.openxmlformats.org/drawingml/2006/table">
            <a:tbl>
              <a:tblPr firstRow="1" bandRow="1">
                <a:tableStyleId>{69CF1AB2-1976-4502-BF36-3FF5EA218861}</a:tableStyleId>
              </a:tblPr>
              <a:tblGrid>
                <a:gridCol w="3179299">
                  <a:extLst>
                    <a:ext uri="{9D8B030D-6E8A-4147-A177-3AD203B41FA5}">
                      <a16:colId xmlns:a16="http://schemas.microsoft.com/office/drawing/2014/main" val="1122586687"/>
                    </a:ext>
                  </a:extLst>
                </a:gridCol>
                <a:gridCol w="3179299">
                  <a:extLst>
                    <a:ext uri="{9D8B030D-6E8A-4147-A177-3AD203B41FA5}">
                      <a16:colId xmlns:a16="http://schemas.microsoft.com/office/drawing/2014/main" val="3459545360"/>
                    </a:ext>
                  </a:extLst>
                </a:gridCol>
                <a:gridCol w="3179299">
                  <a:extLst>
                    <a:ext uri="{9D8B030D-6E8A-4147-A177-3AD203B41FA5}">
                      <a16:colId xmlns:a16="http://schemas.microsoft.com/office/drawing/2014/main" val="1456253843"/>
                    </a:ext>
                  </a:extLst>
                </a:gridCol>
              </a:tblGrid>
              <a:tr h="487576">
                <a:tc>
                  <a:txBody>
                    <a:bodyPr/>
                    <a:lstStyle/>
                    <a:p>
                      <a:pPr algn="ctr"/>
                      <a:r>
                        <a:rPr lang="it-IT" dirty="0">
                          <a:solidFill>
                            <a:srgbClr val="002060"/>
                          </a:solidFill>
                        </a:rPr>
                        <a:t>3 MONTH</a:t>
                      </a:r>
                      <a:endParaRPr lang="it-IT" dirty="0">
                        <a:solidFill>
                          <a:srgbClr val="002060"/>
                        </a:solidFill>
                        <a:latin typeface="Bahnschrift SemiBold" panose="020B0502040204020203" pitchFamily="34" charset="0"/>
                      </a:endParaRPr>
                    </a:p>
                  </a:txBody>
                  <a:tcPr>
                    <a:solidFill>
                      <a:schemeClr val="tx1"/>
                    </a:solidFill>
                  </a:tcPr>
                </a:tc>
                <a:tc>
                  <a:txBody>
                    <a:bodyPr/>
                    <a:lstStyle/>
                    <a:p>
                      <a:pPr algn="ctr"/>
                      <a:r>
                        <a:rPr lang="it-IT" dirty="0">
                          <a:solidFill>
                            <a:srgbClr val="002060"/>
                          </a:solidFill>
                        </a:rPr>
                        <a:t>13 MONTH</a:t>
                      </a:r>
                      <a:endParaRPr lang="it-IT" dirty="0">
                        <a:solidFill>
                          <a:srgbClr val="002060"/>
                        </a:solidFill>
                        <a:latin typeface="Bahnschrift SemiBold" panose="020B0502040204020203" pitchFamily="34" charset="0"/>
                      </a:endParaRPr>
                    </a:p>
                  </a:txBody>
                  <a:tcPr>
                    <a:solidFill>
                      <a:schemeClr val="tx1"/>
                    </a:solidFill>
                  </a:tcPr>
                </a:tc>
                <a:tc>
                  <a:txBody>
                    <a:bodyPr/>
                    <a:lstStyle/>
                    <a:p>
                      <a:pPr algn="ctr"/>
                      <a:r>
                        <a:rPr lang="it-IT" dirty="0">
                          <a:solidFill>
                            <a:srgbClr val="002060"/>
                          </a:solidFill>
                        </a:rPr>
                        <a:t>2 MONTH</a:t>
                      </a:r>
                      <a:endParaRPr lang="it-IT" dirty="0">
                        <a:solidFill>
                          <a:srgbClr val="002060"/>
                        </a:solidFill>
                        <a:latin typeface="Bahnschrift SemiBold" panose="020B0502040204020203" pitchFamily="34" charset="0"/>
                      </a:endParaRPr>
                    </a:p>
                  </a:txBody>
                  <a:tcPr>
                    <a:solidFill>
                      <a:schemeClr val="tx1"/>
                    </a:solidFill>
                  </a:tcPr>
                </a:tc>
                <a:extLst>
                  <a:ext uri="{0D108BD9-81ED-4DB2-BD59-A6C34878D82A}">
                    <a16:rowId xmlns:a16="http://schemas.microsoft.com/office/drawing/2014/main" val="2754511734"/>
                  </a:ext>
                </a:extLst>
              </a:tr>
              <a:tr h="1202241">
                <a:tc>
                  <a:txBody>
                    <a:bodyPr/>
                    <a:lstStyle/>
                    <a:p>
                      <a:pPr algn="l"/>
                      <a:r>
                        <a:rPr lang="it-IT" dirty="0">
                          <a:solidFill>
                            <a:srgbClr val="002060"/>
                          </a:solidFill>
                        </a:rPr>
                        <a:t>• </a:t>
                      </a:r>
                      <a:r>
                        <a:rPr lang="it-IT" dirty="0" err="1">
                          <a:solidFill>
                            <a:srgbClr val="002060"/>
                          </a:solidFill>
                        </a:rPr>
                        <a:t>Preparation</a:t>
                      </a:r>
                      <a:r>
                        <a:rPr lang="it-IT" dirty="0">
                          <a:solidFill>
                            <a:srgbClr val="002060"/>
                          </a:solidFill>
                        </a:rPr>
                        <a:t> </a:t>
                      </a:r>
                    </a:p>
                    <a:p>
                      <a:pPr algn="l"/>
                      <a:r>
                        <a:rPr lang="it-IT" dirty="0">
                          <a:solidFill>
                            <a:srgbClr val="002060"/>
                          </a:solidFill>
                        </a:rPr>
                        <a:t>• Identification of </a:t>
                      </a:r>
                      <a:r>
                        <a:rPr lang="it-IT" dirty="0" err="1">
                          <a:solidFill>
                            <a:srgbClr val="002060"/>
                          </a:solidFill>
                        </a:rPr>
                        <a:t>Key</a:t>
                      </a:r>
                      <a:r>
                        <a:rPr lang="it-IT" dirty="0">
                          <a:solidFill>
                            <a:srgbClr val="002060"/>
                          </a:solidFill>
                        </a:rPr>
                        <a:t> </a:t>
                      </a:r>
                      <a:r>
                        <a:rPr lang="it-IT" dirty="0" err="1">
                          <a:solidFill>
                            <a:srgbClr val="002060"/>
                          </a:solidFill>
                        </a:rPr>
                        <a:t>Topics</a:t>
                      </a:r>
                      <a:endParaRPr lang="it-IT" dirty="0">
                        <a:solidFill>
                          <a:srgbClr val="002060"/>
                        </a:solidFill>
                        <a:latin typeface="Bahnschrift Light" panose="020B0502040204020203" pitchFamily="34" charset="0"/>
                      </a:endParaRPr>
                    </a:p>
                  </a:txBody>
                  <a:tcPr/>
                </a:tc>
                <a:tc>
                  <a:txBody>
                    <a:bodyPr/>
                    <a:lstStyle/>
                    <a:p>
                      <a:pPr algn="l"/>
                      <a:r>
                        <a:rPr lang="it-IT" dirty="0">
                          <a:solidFill>
                            <a:srgbClr val="002060"/>
                          </a:solidFill>
                        </a:rPr>
                        <a:t>• Exchange of </a:t>
                      </a:r>
                      <a:r>
                        <a:rPr lang="it-IT" dirty="0" err="1">
                          <a:solidFill>
                            <a:srgbClr val="002060"/>
                          </a:solidFill>
                        </a:rPr>
                        <a:t>Good</a:t>
                      </a:r>
                      <a:r>
                        <a:rPr lang="it-IT" dirty="0">
                          <a:solidFill>
                            <a:srgbClr val="002060"/>
                          </a:solidFill>
                        </a:rPr>
                        <a:t> Practice</a:t>
                      </a:r>
                      <a:endParaRPr lang="it-IT" dirty="0">
                        <a:solidFill>
                          <a:srgbClr val="002060"/>
                        </a:solidFill>
                        <a:latin typeface="Bahnschrift Light" panose="020B0502040204020203" pitchFamily="34" charset="0"/>
                      </a:endParaRPr>
                    </a:p>
                  </a:txBody>
                  <a:tcPr/>
                </a:tc>
                <a:tc>
                  <a:txBody>
                    <a:bodyPr/>
                    <a:lstStyle/>
                    <a:p>
                      <a:pPr algn="l"/>
                      <a:r>
                        <a:rPr lang="it-IT" dirty="0">
                          <a:solidFill>
                            <a:srgbClr val="002060"/>
                          </a:solidFill>
                        </a:rPr>
                        <a:t>• Guidelines</a:t>
                      </a:r>
                    </a:p>
                    <a:p>
                      <a:pPr algn="l"/>
                      <a:r>
                        <a:rPr lang="it-IT" dirty="0">
                          <a:solidFill>
                            <a:srgbClr val="002060"/>
                          </a:solidFill>
                        </a:rPr>
                        <a:t>• Results and </a:t>
                      </a:r>
                      <a:r>
                        <a:rPr lang="it-IT" dirty="0" err="1">
                          <a:solidFill>
                            <a:srgbClr val="002060"/>
                          </a:solidFill>
                        </a:rPr>
                        <a:t>Conclusion</a:t>
                      </a:r>
                      <a:endParaRPr lang="it-IT" dirty="0">
                        <a:solidFill>
                          <a:srgbClr val="002060"/>
                        </a:solidFill>
                        <a:latin typeface="Bahnschrift Light" panose="020B0502040204020203" pitchFamily="34" charset="0"/>
                      </a:endParaRPr>
                    </a:p>
                  </a:txBody>
                  <a:tcPr/>
                </a:tc>
                <a:extLst>
                  <a:ext uri="{0D108BD9-81ED-4DB2-BD59-A6C34878D82A}">
                    <a16:rowId xmlns:a16="http://schemas.microsoft.com/office/drawing/2014/main" val="3818635198"/>
                  </a:ext>
                </a:extLst>
              </a:tr>
            </a:tbl>
          </a:graphicData>
        </a:graphic>
      </p:graphicFrame>
      <p:sp>
        <p:nvSpPr>
          <p:cNvPr id="7" name="CasellaDiTesto 6">
            <a:extLst>
              <a:ext uri="{FF2B5EF4-FFF2-40B4-BE49-F238E27FC236}">
                <a16:creationId xmlns:a16="http://schemas.microsoft.com/office/drawing/2014/main" id="{06F269D3-E3E1-420F-960E-B0C61CE4D285}"/>
              </a:ext>
            </a:extLst>
          </p:cNvPr>
          <p:cNvSpPr txBox="1"/>
          <p:nvPr/>
        </p:nvSpPr>
        <p:spPr>
          <a:xfrm>
            <a:off x="2303585" y="4389120"/>
            <a:ext cx="7584830" cy="1200329"/>
          </a:xfrm>
          <a:prstGeom prst="rect">
            <a:avLst/>
          </a:prstGeom>
          <a:noFill/>
        </p:spPr>
        <p:txBody>
          <a:bodyPr wrap="square" rtlCol="0">
            <a:spAutoFit/>
          </a:bodyPr>
          <a:lstStyle/>
          <a:p>
            <a:r>
              <a:rPr lang="it-IT" sz="3600" dirty="0">
                <a:latin typeface="Bahnschrift SemiBold" panose="020B0502040204020203" pitchFamily="34" charset="0"/>
              </a:rPr>
              <a:t>START DATE</a:t>
            </a:r>
            <a:r>
              <a:rPr lang="it-IT" sz="3600" dirty="0">
                <a:latin typeface="Bahnschrift Light" panose="020B0502040204020203" pitchFamily="34" charset="0"/>
              </a:rPr>
              <a:t>: 15 </a:t>
            </a:r>
            <a:r>
              <a:rPr lang="it-IT" sz="3600" dirty="0" err="1">
                <a:latin typeface="Bahnschrift Light" panose="020B0502040204020203" pitchFamily="34" charset="0"/>
              </a:rPr>
              <a:t>December</a:t>
            </a:r>
            <a:r>
              <a:rPr lang="it-IT" sz="3600" dirty="0">
                <a:latin typeface="Bahnschrift Light" panose="020B0502040204020203" pitchFamily="34" charset="0"/>
              </a:rPr>
              <a:t> 2017</a:t>
            </a:r>
          </a:p>
          <a:p>
            <a:r>
              <a:rPr lang="it-IT" sz="3600" dirty="0">
                <a:latin typeface="Bahnschrift SemiBold" panose="020B0502040204020203" pitchFamily="34" charset="0"/>
              </a:rPr>
              <a:t>END OF PROJECT DATE</a:t>
            </a:r>
            <a:r>
              <a:rPr lang="it-IT" sz="3600" dirty="0">
                <a:latin typeface="Bahnschrift Light" panose="020B0502040204020203" pitchFamily="34" charset="0"/>
              </a:rPr>
              <a:t>: 14 </a:t>
            </a:r>
            <a:r>
              <a:rPr lang="it-IT" sz="3600" dirty="0" err="1">
                <a:latin typeface="Bahnschrift Light" panose="020B0502040204020203" pitchFamily="34" charset="0"/>
              </a:rPr>
              <a:t>June</a:t>
            </a:r>
            <a:r>
              <a:rPr lang="it-IT" sz="3600" dirty="0">
                <a:latin typeface="Bahnschrift Light" panose="020B0502040204020203" pitchFamily="34" charset="0"/>
              </a:rPr>
              <a:t> 2019</a:t>
            </a:r>
          </a:p>
        </p:txBody>
      </p:sp>
    </p:spTree>
    <p:extLst>
      <p:ext uri="{BB962C8B-B14F-4D97-AF65-F5344CB8AC3E}">
        <p14:creationId xmlns:p14="http://schemas.microsoft.com/office/powerpoint/2010/main" val="17543390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51679BA8-58EA-4D0D-AED2-04493DAD7A6C}"/>
              </a:ext>
            </a:extLst>
          </p:cNvPr>
          <p:cNvSpPr txBox="1"/>
          <p:nvPr/>
        </p:nvSpPr>
        <p:spPr>
          <a:xfrm>
            <a:off x="3451274" y="337622"/>
            <a:ext cx="5289453" cy="830997"/>
          </a:xfrm>
          <a:prstGeom prst="rect">
            <a:avLst/>
          </a:prstGeom>
          <a:noFill/>
        </p:spPr>
        <p:txBody>
          <a:bodyPr wrap="square" rtlCol="0">
            <a:spAutoFit/>
          </a:bodyPr>
          <a:lstStyle/>
          <a:p>
            <a:pPr algn="ctr"/>
            <a:r>
              <a:rPr lang="it-IT" sz="4800" dirty="0">
                <a:solidFill>
                  <a:srgbClr val="002060"/>
                </a:solidFill>
                <a:latin typeface="Bahnschrift SemiBold" panose="020B0502040204020203" pitchFamily="34" charset="0"/>
              </a:rPr>
              <a:t>Training meeting</a:t>
            </a:r>
          </a:p>
        </p:txBody>
      </p:sp>
      <p:sp>
        <p:nvSpPr>
          <p:cNvPr id="3" name="CasellaDiTesto 2">
            <a:extLst>
              <a:ext uri="{FF2B5EF4-FFF2-40B4-BE49-F238E27FC236}">
                <a16:creationId xmlns:a16="http://schemas.microsoft.com/office/drawing/2014/main" id="{0A7E9986-A0E4-4210-BABE-A85CD3108456}"/>
              </a:ext>
            </a:extLst>
          </p:cNvPr>
          <p:cNvSpPr txBox="1"/>
          <p:nvPr/>
        </p:nvSpPr>
        <p:spPr>
          <a:xfrm>
            <a:off x="3066757" y="2447779"/>
            <a:ext cx="6058486" cy="2554545"/>
          </a:xfrm>
          <a:prstGeom prst="rect">
            <a:avLst/>
          </a:prstGeom>
          <a:noFill/>
        </p:spPr>
        <p:txBody>
          <a:bodyPr wrap="square" rtlCol="0">
            <a:spAutoFit/>
          </a:bodyPr>
          <a:lstStyle/>
          <a:p>
            <a:pPr algn="ctr"/>
            <a:r>
              <a:rPr lang="it-IT" sz="4000" dirty="0">
                <a:latin typeface="Bahnschrift Light" panose="020B0502040204020203" pitchFamily="34" charset="0"/>
              </a:rPr>
              <a:t>• ITALY –</a:t>
            </a:r>
            <a:r>
              <a:rPr lang="it-IT" sz="4000" dirty="0" err="1">
                <a:latin typeface="Bahnschrift Light" panose="020B0502040204020203" pitchFamily="34" charset="0"/>
              </a:rPr>
              <a:t>January</a:t>
            </a:r>
            <a:r>
              <a:rPr lang="it-IT" sz="4000" dirty="0">
                <a:latin typeface="Bahnschrift Light" panose="020B0502040204020203" pitchFamily="34" charset="0"/>
              </a:rPr>
              <a:t> 2018</a:t>
            </a:r>
          </a:p>
          <a:p>
            <a:pPr algn="ctr"/>
            <a:r>
              <a:rPr lang="it-IT" sz="4000" dirty="0">
                <a:latin typeface="Bahnschrift Light" panose="020B0502040204020203" pitchFamily="34" charset="0"/>
              </a:rPr>
              <a:t>• UK – </a:t>
            </a:r>
            <a:r>
              <a:rPr lang="it-IT" sz="4000" dirty="0" err="1">
                <a:latin typeface="Bahnschrift Light" panose="020B0502040204020203" pitchFamily="34" charset="0"/>
              </a:rPr>
              <a:t>June</a:t>
            </a:r>
            <a:r>
              <a:rPr lang="it-IT" sz="4000" dirty="0">
                <a:latin typeface="Bahnschrift Light" panose="020B0502040204020203" pitchFamily="34" charset="0"/>
              </a:rPr>
              <a:t> 2018</a:t>
            </a:r>
          </a:p>
          <a:p>
            <a:pPr algn="ctr"/>
            <a:r>
              <a:rPr lang="it-IT" sz="4000" dirty="0">
                <a:latin typeface="Bahnschrift Light" panose="020B0502040204020203" pitchFamily="34" charset="0"/>
              </a:rPr>
              <a:t>• ROMANIA – </a:t>
            </a:r>
            <a:r>
              <a:rPr lang="it-IT" sz="4000" dirty="0" err="1">
                <a:latin typeface="Bahnschrift Light" panose="020B0502040204020203" pitchFamily="34" charset="0"/>
              </a:rPr>
              <a:t>October</a:t>
            </a:r>
            <a:r>
              <a:rPr lang="it-IT" sz="4000" dirty="0">
                <a:latin typeface="Bahnschrift Light" panose="020B0502040204020203" pitchFamily="34" charset="0"/>
              </a:rPr>
              <a:t> 2018</a:t>
            </a:r>
          </a:p>
          <a:p>
            <a:pPr algn="ctr"/>
            <a:r>
              <a:rPr lang="it-IT" sz="4000" dirty="0">
                <a:latin typeface="Bahnschrift Light" panose="020B0502040204020203" pitchFamily="34" charset="0"/>
              </a:rPr>
              <a:t>• SPAIN – </a:t>
            </a:r>
            <a:r>
              <a:rPr lang="it-IT" sz="4000" dirty="0" err="1">
                <a:latin typeface="Bahnschrift Light" panose="020B0502040204020203" pitchFamily="34" charset="0"/>
              </a:rPr>
              <a:t>February</a:t>
            </a:r>
            <a:r>
              <a:rPr lang="it-IT" sz="4000" dirty="0">
                <a:latin typeface="Bahnschrift Light" panose="020B0502040204020203" pitchFamily="34" charset="0"/>
              </a:rPr>
              <a:t> 2019</a:t>
            </a:r>
          </a:p>
        </p:txBody>
      </p:sp>
      <p:pic>
        <p:nvPicPr>
          <p:cNvPr id="4" name="Immagine 3">
            <a:extLst>
              <a:ext uri="{FF2B5EF4-FFF2-40B4-BE49-F238E27FC236}">
                <a16:creationId xmlns:a16="http://schemas.microsoft.com/office/drawing/2014/main" id="{4211E420-0D91-4F2C-B049-41369ECD20C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45624" y="5989320"/>
            <a:ext cx="2246376" cy="868680"/>
          </a:xfrm>
          <a:prstGeom prst="rect">
            <a:avLst/>
          </a:prstGeom>
        </p:spPr>
      </p:pic>
    </p:spTree>
    <p:extLst>
      <p:ext uri="{BB962C8B-B14F-4D97-AF65-F5344CB8AC3E}">
        <p14:creationId xmlns:p14="http://schemas.microsoft.com/office/powerpoint/2010/main" val="2676920013"/>
      </p:ext>
    </p:extLst>
  </p:cSld>
  <p:clrMapOvr>
    <a:masterClrMapping/>
  </p:clrMapOvr>
  <p:transition spd="slow">
    <p:push dir="u"/>
  </p:transition>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zion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73</TotalTime>
  <Words>684</Words>
  <Application>Microsoft Office PowerPoint</Application>
  <PresentationFormat>Widescreen</PresentationFormat>
  <Paragraphs>54</Paragraphs>
  <Slides>7</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vt:i4>
      </vt:variant>
    </vt:vector>
  </HeadingPairs>
  <TitlesOfParts>
    <vt:vector size="12" baseType="lpstr">
      <vt:lpstr>Bahnschrift Light</vt:lpstr>
      <vt:lpstr>Bahnschrift SemiBold</vt:lpstr>
      <vt:lpstr>Century Gothic</vt:lpstr>
      <vt:lpstr>Wingdings 3</vt:lpstr>
      <vt:lpstr>Sezione</vt:lpstr>
      <vt:lpstr>Presentazione standard di PowerPoint</vt:lpstr>
      <vt:lpstr>Summary</vt:lpstr>
      <vt:lpstr>Summary</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UTENTE</dc:creator>
  <cp:lastModifiedBy>UTENTE</cp:lastModifiedBy>
  <cp:revision>9</cp:revision>
  <dcterms:created xsi:type="dcterms:W3CDTF">2018-10-05T09:24:10Z</dcterms:created>
  <dcterms:modified xsi:type="dcterms:W3CDTF">2018-10-08T13:31:57Z</dcterms:modified>
</cp:coreProperties>
</file>